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36" r:id="rId2"/>
  </p:sldMasterIdLst>
  <p:notesMasterIdLst>
    <p:notesMasterId r:id="rId30"/>
  </p:notesMasterIdLst>
  <p:sldIdLst>
    <p:sldId id="277" r:id="rId3"/>
    <p:sldId id="256" r:id="rId4"/>
    <p:sldId id="280" r:id="rId5"/>
    <p:sldId id="281" r:id="rId6"/>
    <p:sldId id="257" r:id="rId7"/>
    <p:sldId id="258" r:id="rId8"/>
    <p:sldId id="259" r:id="rId9"/>
    <p:sldId id="27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82" r:id="rId18"/>
    <p:sldId id="267" r:id="rId19"/>
    <p:sldId id="268" r:id="rId20"/>
    <p:sldId id="269" r:id="rId21"/>
    <p:sldId id="270" r:id="rId22"/>
    <p:sldId id="271" r:id="rId23"/>
    <p:sldId id="272" r:id="rId24"/>
    <p:sldId id="276" r:id="rId25"/>
    <p:sldId id="274" r:id="rId26"/>
    <p:sldId id="283" r:id="rId27"/>
    <p:sldId id="285" r:id="rId28"/>
    <p:sldId id="27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76" autoAdjust="0"/>
  </p:normalViewPr>
  <p:slideViewPr>
    <p:cSldViewPr>
      <p:cViewPr varScale="1">
        <p:scale>
          <a:sx n="74" d="100"/>
          <a:sy n="74" d="100"/>
        </p:scale>
        <p:origin x="104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096DC-F7BB-4401-B818-DD23F9DFADE4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CEA8E-FED4-4171-8806-9608E71C65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4865B9-8559-4374-AFDB-C1DBB68CBCA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BF439-9489-4D18-823A-5C4A35C324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27075"/>
            <a:ext cx="4471987" cy="3354388"/>
          </a:xfrm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11650"/>
            <a:ext cx="5049837" cy="41687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3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366E0A-17CC-46AD-9E2F-E0AED94AED73}" type="slidenum">
              <a:rPr lang="en-GB" altLang="en-US">
                <a:latin typeface="Times New Roman" panose="02020603050405020304" pitchFamily="18" charset="0"/>
              </a:rPr>
              <a:pPr eaLnBrk="1" hangingPunct="1"/>
              <a:t>4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5149A-53EE-41EC-B9AA-5314B3E3D57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Ed &amp; training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- Managed by Learning &amp; Development bureau – A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Delea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Ed &amp; training  sub group – Margaret Goddard PEC Chair is the Chair of </a:t>
            </a:r>
            <a:r>
              <a:rPr lang="en-GB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&amp; training subgroup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Exec nurse leads on nurse training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strategy and action plan currently being revised. 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Good provision – (2004 staff survey ) 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Need proactive management of education &amp; training</a:t>
            </a:r>
          </a:p>
          <a:p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PDP to inform learning and development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62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597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97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14CEE6-0010-4468-9BE0-D45B1EB056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58503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693F5-499F-47DB-B3EC-10D2F65EB9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46077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A06074-218A-46B3-A5F2-AA4DEACD17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66876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1C140-E815-4779-8CE9-AEDFA7DA06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14566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EAB2D-16D9-4BCB-9074-C67311BE3147}" type="slidenum">
              <a:rPr kumimoji="0" lang="ar-S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112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69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16035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3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3583137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363674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92547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366FB-DEA3-4866-8D5E-0DA40EA69F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42155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13141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81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99760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1116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68108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C8301F-9A67-422B-AE9D-87EDD92402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558920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345DFE-99A2-4C4C-A026-EC463D0809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62724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6A8E31-0F05-47FD-AA18-74C102C528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1550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57B4CB-B058-4CCF-97D8-E571E55D372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30096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A30FF-4AC0-4587-B3DE-58CE6B5F5D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00391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899578-FD30-4931-9BF6-7C4E46AC2E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3550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C96C8-7CD2-4D99-BD4B-E7AA0D8FD7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 دفتر مديريت بيمارستاني و تعالي خدمات باليني  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23703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C3777-39D2-40CD-A0A9-E978547D06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87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587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587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5872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587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1587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charset="0"/>
              </a:endParaRPr>
            </a:p>
          </p:txBody>
        </p:sp>
        <p:sp>
          <p:nvSpPr>
            <p:cNvPr id="15873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587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87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تيم مدرسان حاكميت باليني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دفتر مديريت بيمارستاني و تعالي خدمات باليني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وزارت بهداشت، درمان واموزش پزشكي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87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5859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ransition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70965-1267-4031-BD1A-152E4EE7CF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E5B6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4C9C6-B92D-4545-9D2F-ECD93EBD3DE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2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wip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S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Patient Information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Reported Outcome</a:t>
            </a:r>
          </a:p>
          <a:p>
            <a:endParaRPr lang="en-US" dirty="0" smtClean="0"/>
          </a:p>
          <a:p>
            <a:r>
              <a:rPr lang="en-US" dirty="0" smtClean="0"/>
              <a:t>Patient Advice and Liaison Services  -PALS</a:t>
            </a:r>
            <a:endParaRPr lang="en-US" dirty="0"/>
          </a:p>
        </p:txBody>
      </p:sp>
      <p:pic>
        <p:nvPicPr>
          <p:cNvPr id="4" name="s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516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Patient Reported Outcome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pPr algn="just">
              <a:buNone/>
            </a:pPr>
            <a:r>
              <a:rPr lang="ar-SA" dirty="0" smtClean="0"/>
              <a:t>اطلاعاتي را فراهم مي نمايد كه عملكرد ارائه دهندگان خدمت را از ديدگاه بيماران، بتوان مقايسه نمود . در اين فرآيند، قبل و بعد از هر پروسيجر درماني، از بيمار در ارتباط با كيفيت زندگي بعد از انجام پروسيجر از جنبه هايي نظير </a:t>
            </a:r>
            <a:r>
              <a:rPr lang="ar-SA" dirty="0" smtClean="0">
                <a:solidFill>
                  <a:srgbClr val="FF0000"/>
                </a:solidFill>
              </a:rPr>
              <a:t>ميزان درد ، سلامت رواني </a:t>
            </a:r>
            <a:r>
              <a:rPr lang="fa-IR" dirty="0" smtClean="0">
                <a:solidFill>
                  <a:srgbClr val="FF0000"/>
                </a:solidFill>
              </a:rPr>
              <a:t>،</a:t>
            </a:r>
            <a:r>
              <a:rPr lang="ar-SA" dirty="0" smtClean="0">
                <a:solidFill>
                  <a:srgbClr val="FF0000"/>
                </a:solidFill>
              </a:rPr>
              <a:t>توان و قدرت حركت</a:t>
            </a:r>
            <a:r>
              <a:rPr lang="ar-SA" dirty="0" smtClean="0"/>
              <a:t>، سووال مي شود. بدين ترتيب اثربخشي پروسيجر انجام شده از ديدگاه بيماران از نظر اين سه جنبه از سلامت، مشخص مي شود .</a:t>
            </a:r>
            <a:endParaRPr lang="en-US" dirty="0"/>
          </a:p>
        </p:txBody>
      </p:sp>
      <p:pic>
        <p:nvPicPr>
          <p:cNvPr id="4" name="s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821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Patient Advice and Liaison Services  -PALS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fa-IR" dirty="0" smtClean="0"/>
              <a:t>به معناي</a:t>
            </a:r>
            <a:r>
              <a:rPr lang="ar-SA" dirty="0" smtClean="0"/>
              <a:t> خدمات مشاوره و ارتباط با بيمار در نظام سلامت جديد انگليس با هدف پاسخگويي بيشتر به بيماران و مددجويان طراحي شد. اين خدمت در واقع يك خدمت محرمانه بمنظور تضمين انتقال اثربخش نگراني ها و ملاحظات بيماران و گيرندگان خدمت و حل مشكل آنان با حداقل بوروكراسي است . اين فرآيند كه خود مي تواند منجر به شناسايي خطرات و معضلات ايمني شود ، جزيي از مديريت خطر اثربخش و حاكميت باليني محسوب مي شود. </a:t>
            </a:r>
            <a:endParaRPr lang="en-US" dirty="0"/>
          </a:p>
        </p:txBody>
      </p:sp>
      <p:pic>
        <p:nvPicPr>
          <p:cNvPr id="4" name="s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5821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sz="2800" dirty="0" smtClean="0"/>
              <a:t>در </a:t>
            </a:r>
            <a:r>
              <a:rPr lang="fa-IR" sz="2800" smtClean="0"/>
              <a:t>نهایت فرهنگ </a:t>
            </a:r>
            <a:r>
              <a:rPr lang="fa-IR" sz="2800" dirty="0" smtClean="0"/>
              <a:t>سازي و تقويت باور كاركنان و مديران در ارتباط با موارد ذيل بر تحكيم مباني مشاركت بيمار و جامعه مي افزايد :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r" rtl="1"/>
            <a:r>
              <a:rPr lang="fa-IR" sz="2400" dirty="0" smtClean="0"/>
              <a:t>بیمارستان تاسیس شده است و ما اینجا هستیم، چون مشتری ارزشمندی چون بیمار وجود دارد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مشتری ما مهمترین موجودی یعنی سلامتش را در اختیار ما گذارده پس با اوشرافتمندانه رفتار کنیم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بیماران شرکای اصلی و همراه ما در اعتلای سازمانی هستند	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خروجیهای سلامتی و سازمانی مرتبط با بیمار ، مهمترین دستاورد کار ما هستند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عالی ترین هدف ما سلامت و رضایت بیمار است 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نظریات بیماران درحیطه کیفیت خدمات ، آینه ای صاف ازنقاط ضعف وقوت عملکرد ماست 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تحلیل ایده ها و انتقادات بیماران و بکار بستن راهکارهای بهبود مبتنی بر آن، می تواند ضمن ارتقاء کیفی خدمات ، جلوی   هزینه های اضافی بیمارستان را بگیرد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همانقدر که رضایت و آرامش بیمار مهم است تامین آرامش و رفع رنج از همراهان او نيز مرجح است</a:t>
            </a:r>
            <a:endParaRPr lang="en-US" sz="2400" dirty="0" smtClean="0"/>
          </a:p>
          <a:p>
            <a:pPr algn="r" rtl="1"/>
            <a:r>
              <a:rPr lang="ar-SA" sz="2400" dirty="0" smtClean="0"/>
              <a:t>تعامل و همکاری بیمار با بیمارستان و تیم درمان، ضامن موفقیت ماست </a:t>
            </a:r>
            <a:endParaRPr lang="en-US" sz="2400" dirty="0"/>
          </a:p>
        </p:txBody>
      </p:sp>
      <p:pic>
        <p:nvPicPr>
          <p:cNvPr id="4" name="s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5821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2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en-US" sz="3200" dirty="0" smtClean="0"/>
              <a:t> </a:t>
            </a:r>
            <a:br>
              <a:rPr lang="en-US" sz="3200" dirty="0" smtClean="0"/>
            </a:br>
            <a:r>
              <a:rPr lang="ar-SA" sz="3200" dirty="0" smtClean="0"/>
              <a:t>برای تحقق چنین اهدافی نیاز به ساز و کارهای زیر داریم: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r" rtl="1"/>
            <a:r>
              <a:rPr lang="fa-IR" sz="2400" dirty="0" smtClean="0"/>
              <a:t>روشی پایا و موثر برای شنیدن صدای بیمار بصورت فعال  حین بستری و پس از آن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فرآیندی مستمر و تاثیرگذار بر روشهای بیمارستان برای اندازه گیری و تحلیل رضایت بیمار و شکایات وی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انتقال اطلاعات مورد نیاز به بیماران برای آگاهی از حقوق، امکانات، توانمندی تیم بالینی و طرح درمان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گماردن واحدهای متولی و افراد مسئول برای پاسخگویی به نیازهای آموزشی، اجتماعی، حقوقی و فردی بیمار حین بستری و دوره مورد نیاز پس از آن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نظر سنجی های اجتماعی و فردی از بیماران برای بهبود روال مدیریت بیمارستان در منطقه تحت پوشش</a:t>
            </a:r>
            <a:endParaRPr lang="en-US" sz="2400" dirty="0" smtClean="0"/>
          </a:p>
          <a:p>
            <a:pPr lvl="0" algn="r" rtl="1"/>
            <a:r>
              <a:rPr lang="fa-IR" sz="2400" dirty="0" smtClean="0"/>
              <a:t>برگزاری نشستهای هم اندیشی و ارزیابی از موفقیتها و چالشهای بیمارستان با جمعیت تحت پوشش</a:t>
            </a:r>
            <a:endParaRPr lang="en-US" sz="2400" dirty="0" smtClean="0"/>
          </a:p>
          <a:p>
            <a:pPr algn="r" rtl="1"/>
            <a:endParaRPr lang="en-US" sz="2400" dirty="0"/>
          </a:p>
        </p:txBody>
      </p:sp>
      <p:pic>
        <p:nvPicPr>
          <p:cNvPr id="4" name="s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6003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0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800" y="785795"/>
            <a:ext cx="7772400" cy="2071701"/>
          </a:xfrm>
        </p:spPr>
        <p:txBody>
          <a:bodyPr>
            <a:normAutofit/>
          </a:bodyPr>
          <a:lstStyle/>
          <a:p>
            <a:pPr algn="ctr" rtl="1"/>
            <a:r>
              <a:rPr lang="fa-IR" sz="3600" dirty="0" smtClean="0"/>
              <a:t> 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ar-SA" sz="3600" dirty="0" smtClean="0"/>
              <a:t>آموزش و مهارت آموزي </a:t>
            </a:r>
            <a:r>
              <a:rPr lang="fa-IR" sz="3600" dirty="0" smtClean="0"/>
              <a:t/>
            </a:r>
            <a:br>
              <a:rPr lang="fa-IR" sz="3600" dirty="0" smtClean="0"/>
            </a:br>
            <a:r>
              <a:rPr lang="en-US" sz="3600" dirty="0" smtClean="0"/>
              <a:t>Education &amp; Training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1000100" y="4357694"/>
            <a:ext cx="7000924" cy="1857388"/>
          </a:xfrm>
        </p:spPr>
        <p:txBody>
          <a:bodyPr>
            <a:normAutofit/>
          </a:bodyPr>
          <a:lstStyle/>
          <a:p>
            <a:pPr algn="ctr"/>
            <a:r>
              <a:rPr lang="ar-SA" sz="2800" dirty="0" smtClean="0"/>
              <a:t>«حاکمیت بالینی نیازمند آن است که توسط فرهنگی که براي يادگيري مداوم ارزش قايل شده و آن را كليد موفقيت در مسير ارتقاي كيفيت مي داند، پايه ريزي شود» 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2" name="s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5700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fa-IR" sz="3600" dirty="0" smtClean="0">
                <a:solidFill>
                  <a:srgbClr val="FFFF00"/>
                </a:solidFill>
              </a:rPr>
              <a:t>آموزش و یادگیری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Education and Training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428750"/>
            <a:ext cx="8229600" cy="5429250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r>
              <a:rPr lang="fa-IR" sz="2800" dirty="0" smtClean="0"/>
              <a:t>تخصیص زمان آموزش جهت کارکنان </a:t>
            </a:r>
          </a:p>
          <a:p>
            <a:pPr algn="r" rtl="1" eaLnBrk="1" hangingPunct="1">
              <a:lnSpc>
                <a:spcPct val="80000"/>
              </a:lnSpc>
              <a:defRPr/>
            </a:pPr>
            <a:endParaRPr lang="fa-IR" sz="2800" dirty="0" smtClean="0"/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استراتژی و برنامه عملی مشخص</a:t>
            </a:r>
          </a:p>
          <a:p>
            <a:pPr algn="r" rtl="1" eaLnBrk="1" hangingPunct="1">
              <a:lnSpc>
                <a:spcPct val="80000"/>
              </a:lnSpc>
              <a:defRPr/>
            </a:pPr>
            <a:endParaRPr lang="fa-IR" dirty="0" smtClean="0"/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دسترسی مناسب و مرتبط</a:t>
            </a:r>
          </a:p>
          <a:p>
            <a:pPr algn="r" rtl="1" eaLnBrk="1" hangingPunct="1">
              <a:lnSpc>
                <a:spcPct val="80000"/>
              </a:lnSpc>
              <a:defRPr/>
            </a:pPr>
            <a:endParaRPr lang="fa-IR" dirty="0" smtClean="0"/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مدیریت آموزش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 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استفاده از نتایج </a:t>
            </a:r>
            <a:r>
              <a:rPr lang="en-US" dirty="0" smtClean="0"/>
              <a:t> PDPs</a:t>
            </a:r>
            <a:r>
              <a:rPr lang="fa-IR" dirty="0" smtClean="0"/>
              <a:t>جهت برنامه ریزی آموزشی</a:t>
            </a:r>
          </a:p>
        </p:txBody>
      </p:sp>
      <p:pic>
        <p:nvPicPr>
          <p:cNvPr id="2" name="s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34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30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>
            <a:normAutofit/>
          </a:bodyPr>
          <a:lstStyle/>
          <a:p>
            <a:r>
              <a:rPr lang="ar-SA" sz="3600" dirty="0" smtClean="0"/>
              <a:t>آموزش، مهارت آموزی و توسعه دانش پرسنلی یک فرایند ادغام یافته در حاکمیت بالینی است. این امر نه فقط به پرسنل برای ارتقای مهارت هایشان کمک می کند بلکه باعث کمک و حمایت  از آن ها برای انجام کار به شيوه هاي مختلف می شود</a:t>
            </a:r>
            <a:endParaRPr lang="en-US" sz="3600" dirty="0"/>
          </a:p>
        </p:txBody>
      </p:sp>
      <p:pic>
        <p:nvPicPr>
          <p:cNvPr id="3" name="s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2800" dirty="0" smtClean="0"/>
              <a:t>هدف كليه برنامه هاي آموزشي كاركنان شامل موارد زير است: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 smtClean="0"/>
              <a:t>ایجاد فرصت رشد و توسعه عادلانه مهارت و دانش كليه كاركنان سازمان در زمينه شغلي و كاري خود </a:t>
            </a:r>
            <a:endParaRPr lang="en-US" dirty="0" smtClean="0"/>
          </a:p>
          <a:p>
            <a:pPr lvl="0" algn="r" rtl="1"/>
            <a:r>
              <a:rPr lang="fa-IR" dirty="0" smtClean="0"/>
              <a:t>فراهم كردن برنامه هاي مختلف آموزشي داخل و يا خارج سازماني </a:t>
            </a:r>
            <a:endParaRPr lang="en-US" dirty="0" smtClean="0"/>
          </a:p>
          <a:p>
            <a:pPr algn="r" rtl="1"/>
            <a:r>
              <a:rPr lang="ar-SA" dirty="0" smtClean="0"/>
              <a:t>برگزاري برنامه هاي آموزشي مورد نياز با توجه به نيازسنجي هاي انجام شده</a:t>
            </a:r>
            <a:endParaRPr lang="en-US" dirty="0"/>
          </a:p>
        </p:txBody>
      </p:sp>
      <p:pic>
        <p:nvPicPr>
          <p:cNvPr id="4" name="s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48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286808" cy="1511288"/>
          </a:xfrm>
        </p:spPr>
        <p:txBody>
          <a:bodyPr>
            <a:normAutofit/>
          </a:bodyPr>
          <a:lstStyle/>
          <a:p>
            <a:r>
              <a:rPr lang="fa-IR" sz="2400" dirty="0" smtClean="0">
                <a:solidFill>
                  <a:srgbClr val="FFFF00"/>
                </a:solidFill>
              </a:rPr>
              <a:t>چیست؟</a:t>
            </a:r>
            <a:r>
              <a:rPr lang="en-US" sz="2400" dirty="0" err="1" smtClean="0">
                <a:solidFill>
                  <a:srgbClr val="FFFF00"/>
                </a:solidFill>
              </a:rPr>
              <a:t>Personnal</a:t>
            </a:r>
            <a:r>
              <a:rPr lang="en-US" sz="2400" dirty="0" smtClean="0">
                <a:solidFill>
                  <a:srgbClr val="FFFF00"/>
                </a:solidFill>
              </a:rPr>
              <a:t> Development Plan </a:t>
            </a:r>
            <a:r>
              <a:rPr lang="ar-SA" sz="2400" dirty="0" smtClean="0">
                <a:solidFill>
                  <a:srgbClr val="FFFF00"/>
                </a:solidFill>
              </a:rPr>
              <a:t>برنامه توسعه فردی و یا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5926"/>
            <a:ext cx="8115328" cy="4667410"/>
          </a:xfrm>
        </p:spPr>
        <p:txBody>
          <a:bodyPr/>
          <a:lstStyle/>
          <a:p>
            <a:pPr algn="ctr" rtl="1">
              <a:buNone/>
            </a:pPr>
            <a:r>
              <a:rPr lang="ar-SA" dirty="0" smtClean="0"/>
              <a:t>برنامه توسعه فردی ، فرایندی مستمر برای ارزیابی نیازهاي آموزشي و برنامه ریزی برای دست یافتن به آن نیاز ها است. این فرایند توسط سیستمی که به طور منظم این فرایند یادگیری را ارزیابی می کند، پشتیبانی شده و میزان پیشرفت و برنامه های آینده را طرح ریزی می كند. مستند سازی این فرایند همان تدوين </a:t>
            </a:r>
            <a:r>
              <a:rPr lang="en-US" dirty="0" smtClean="0"/>
              <a:t>PDP</a:t>
            </a:r>
            <a:r>
              <a:rPr lang="ar-SA" dirty="0" smtClean="0"/>
              <a:t> است كه  به کارکنان در اولویت بندی اهداف و تعیین میزان پیشرفت خودشان کمک می کند.</a:t>
            </a:r>
            <a:endParaRPr lang="en-US" dirty="0"/>
          </a:p>
        </p:txBody>
      </p:sp>
      <p:pic>
        <p:nvPicPr>
          <p:cNvPr id="4" name="s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57200" y="1285861"/>
            <a:ext cx="8458200" cy="2000263"/>
          </a:xfrm>
        </p:spPr>
        <p:txBody>
          <a:bodyPr/>
          <a:lstStyle/>
          <a:p>
            <a:pPr algn="ctr"/>
            <a:r>
              <a:rPr lang="fa-IR" dirty="0" smtClean="0"/>
              <a:t>حاکمیت بالینی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57158" y="3886200"/>
            <a:ext cx="8358246" cy="1752600"/>
          </a:xfrm>
        </p:spPr>
        <p:txBody>
          <a:bodyPr>
            <a:normAutofit fontScale="92500" lnSpcReduction="20000"/>
          </a:bodyPr>
          <a:lstStyle/>
          <a:p>
            <a:pPr algn="ctr" rtl="1"/>
            <a:r>
              <a:rPr lang="fa-IR" dirty="0" smtClean="0"/>
              <a:t>مشاركت بيمار و جامعه </a:t>
            </a:r>
          </a:p>
          <a:p>
            <a:pPr algn="ctr"/>
            <a:r>
              <a:rPr lang="en-US" dirty="0" smtClean="0"/>
              <a:t>patient and public involvement</a:t>
            </a:r>
            <a:r>
              <a:rPr lang="fa-IR" dirty="0" smtClean="0"/>
              <a:t>-</a:t>
            </a:r>
            <a:r>
              <a:rPr lang="en-US" dirty="0" smtClean="0"/>
              <a:t>PPI </a:t>
            </a:r>
            <a:endParaRPr lang="fa-IR" dirty="0" smtClean="0"/>
          </a:p>
          <a:p>
            <a:pPr algn="ctr" rtl="1"/>
            <a:r>
              <a:rPr lang="ar-SA" dirty="0" smtClean="0"/>
              <a:t>آموزش و مهارت آموزي 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dirty="0" smtClean="0"/>
              <a:t>Education &amp; Training</a:t>
            </a:r>
          </a:p>
        </p:txBody>
      </p:sp>
      <p:pic>
        <p:nvPicPr>
          <p:cNvPr id="4" name="s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 smtClean="0"/>
              <a:t>اجزای «برنامه توسعه فردی» چیست</a:t>
            </a:r>
            <a:r>
              <a:rPr lang="ar-SA" b="1" dirty="0" smtClean="0"/>
              <a:t>؟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 smtClean="0"/>
              <a:t>نیاز سنجی و ارزیابی نیاز های آموزشی</a:t>
            </a:r>
            <a:endParaRPr lang="en-US" dirty="0" smtClean="0"/>
          </a:p>
          <a:p>
            <a:pPr lvl="0" algn="r" rtl="1"/>
            <a:r>
              <a:rPr lang="fa-IR" dirty="0" smtClean="0"/>
              <a:t>تعیین اهداف آموزش و توسعه فردی</a:t>
            </a:r>
            <a:endParaRPr lang="en-US" dirty="0" smtClean="0"/>
          </a:p>
          <a:p>
            <a:pPr lvl="0" algn="r" rtl="1"/>
            <a:r>
              <a:rPr lang="fa-IR" dirty="0" smtClean="0"/>
              <a:t>امکان بحث و دریافت بازخورد</a:t>
            </a:r>
            <a:endParaRPr lang="en-US" dirty="0" smtClean="0"/>
          </a:p>
          <a:p>
            <a:pPr lvl="0" algn="r" rtl="1"/>
            <a:r>
              <a:rPr lang="fa-IR" dirty="0" smtClean="0"/>
              <a:t>تدوین برنامه عملیاتی براي اجراي اهداف فوق</a:t>
            </a:r>
            <a:endParaRPr lang="en-US" dirty="0" smtClean="0"/>
          </a:p>
          <a:p>
            <a:pPr lvl="0" algn="r" rtl="1"/>
            <a:r>
              <a:rPr lang="fa-IR" dirty="0" smtClean="0"/>
              <a:t>اجرای برنامه </a:t>
            </a:r>
            <a:endParaRPr lang="en-US" dirty="0" smtClean="0"/>
          </a:p>
          <a:p>
            <a:pPr algn="r" rtl="1"/>
            <a:r>
              <a:rPr lang="ar-SA" dirty="0" smtClean="0"/>
              <a:t> ارزیابی</a:t>
            </a:r>
            <a:endParaRPr lang="en-US" dirty="0"/>
          </a:p>
        </p:txBody>
      </p:sp>
      <p:pic>
        <p:nvPicPr>
          <p:cNvPr id="4" name="s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6713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2800" dirty="0" smtClean="0"/>
              <a:t>اهداف برنامه توسعه فردی لازم است  دارای خصوصیات زیر باشد که </a:t>
            </a:r>
            <a:r>
              <a:rPr lang="fa-IR" sz="2800" dirty="0" smtClean="0"/>
              <a:t>نامیده می شود.</a:t>
            </a:r>
            <a:r>
              <a:rPr lang="en-US" sz="2800" dirty="0" smtClean="0"/>
              <a:t>SMART </a:t>
            </a:r>
            <a:r>
              <a:rPr lang="ar-SA" sz="2800" dirty="0" smtClean="0"/>
              <a:t>به اختصار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b="1" dirty="0" smtClean="0"/>
              <a:t>Specific</a:t>
            </a:r>
            <a:r>
              <a:rPr lang="ar-SA" dirty="0" smtClean="0"/>
              <a:t>  اختصاصی و مشخص باشد . </a:t>
            </a:r>
            <a:endParaRPr lang="fa-IR" dirty="0" smtClean="0"/>
          </a:p>
          <a:p>
            <a:pPr algn="r" rtl="1"/>
            <a:r>
              <a:rPr lang="en-US" b="1" dirty="0" smtClean="0"/>
              <a:t>Measurable</a:t>
            </a:r>
            <a:r>
              <a:rPr lang="ar-SA" dirty="0" smtClean="0"/>
              <a:t> قابل اندازه گیری باشد. </a:t>
            </a:r>
            <a:endParaRPr lang="fa-IR" dirty="0" smtClean="0"/>
          </a:p>
          <a:p>
            <a:pPr algn="r" rtl="1"/>
            <a:r>
              <a:rPr lang="en-US" b="1" dirty="0" smtClean="0"/>
              <a:t>Achievable</a:t>
            </a:r>
            <a:r>
              <a:rPr lang="ar-SA" dirty="0" smtClean="0"/>
              <a:t> قابل دستیابی باشد. </a:t>
            </a:r>
            <a:endParaRPr lang="fa-IR" dirty="0" smtClean="0"/>
          </a:p>
          <a:p>
            <a:pPr algn="r" rtl="1"/>
            <a:r>
              <a:rPr lang="en-US" b="1" dirty="0" smtClean="0"/>
              <a:t>Realistic</a:t>
            </a:r>
            <a:r>
              <a:rPr lang="ar-SA" dirty="0" smtClean="0"/>
              <a:t> واقع گرایانه باشد.</a:t>
            </a:r>
            <a:endParaRPr lang="fa-IR" dirty="0" smtClean="0"/>
          </a:p>
          <a:p>
            <a:pPr algn="r" rtl="1"/>
            <a:r>
              <a:rPr lang="en-US" b="1" dirty="0" smtClean="0"/>
              <a:t>Time-bound</a:t>
            </a:r>
            <a:r>
              <a:rPr lang="ar-SA" smtClean="0"/>
              <a:t> با تعیین زمان باشد.</a:t>
            </a:r>
            <a:endParaRPr lang="fa-IR" smtClean="0"/>
          </a:p>
          <a:p>
            <a:pPr algn="r" rtl="1"/>
            <a:endParaRPr lang="en-US" dirty="0"/>
          </a:p>
        </p:txBody>
      </p:sp>
      <p:pic>
        <p:nvPicPr>
          <p:cNvPr id="4" name="s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b="1" dirty="0" smtClean="0"/>
              <a:t>مراحل تدوین «برنامه توسعه فردی» 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fa-IR" b="1" dirty="0" smtClean="0"/>
              <a:t>تعیین  هدف / اهداف </a:t>
            </a:r>
            <a:r>
              <a:rPr lang="en-US" dirty="0" smtClean="0"/>
              <a:t>Define Objectives</a:t>
            </a:r>
          </a:p>
          <a:p>
            <a:pPr lvl="0" algn="r" rtl="1"/>
            <a:r>
              <a:rPr lang="en-US" dirty="0" smtClean="0"/>
              <a:t> </a:t>
            </a:r>
            <a:r>
              <a:rPr lang="fa-IR" b="1" dirty="0" smtClean="0"/>
              <a:t>تدوین نقشه</a:t>
            </a:r>
            <a:r>
              <a:rPr lang="fa-IR" dirty="0" smtClean="0"/>
              <a:t> برای رسیدن به هدف .</a:t>
            </a:r>
            <a:r>
              <a:rPr lang="en-US" dirty="0" smtClean="0"/>
              <a:t>Achieve the objectives</a:t>
            </a:r>
          </a:p>
          <a:p>
            <a:pPr lvl="0" algn="r" rtl="1"/>
            <a:r>
              <a:rPr lang="en-US" dirty="0" smtClean="0"/>
              <a:t> </a:t>
            </a:r>
            <a:r>
              <a:rPr lang="fa-IR" b="1" dirty="0" smtClean="0"/>
              <a:t>ارزیابی</a:t>
            </a:r>
            <a:r>
              <a:rPr lang="fa-IR" dirty="0" smtClean="0"/>
              <a:t> نقشه ای که ترسیم کرده ایم. </a:t>
            </a:r>
            <a:r>
              <a:rPr lang="en-US" dirty="0" smtClean="0"/>
              <a:t>Evaluate the plan</a:t>
            </a:r>
          </a:p>
          <a:p>
            <a:pPr lvl="0" algn="r" rtl="1"/>
            <a:r>
              <a:rPr lang="fa-IR" b="1" dirty="0" smtClean="0"/>
              <a:t> ثبت و نشان دادن</a:t>
            </a:r>
            <a:r>
              <a:rPr lang="fa-IR" dirty="0" smtClean="0"/>
              <a:t> مسیری که پیموده ایم. </a:t>
            </a:r>
            <a:r>
              <a:rPr lang="en-US" dirty="0" smtClean="0"/>
              <a:t>Demonstrate the plan</a:t>
            </a:r>
          </a:p>
          <a:p>
            <a:pPr lvl="0" algn="r" rtl="1"/>
            <a:r>
              <a:rPr lang="fa-IR" b="1" dirty="0" smtClean="0"/>
              <a:t>زمان بندی</a:t>
            </a:r>
            <a:r>
              <a:rPr lang="fa-IR" dirty="0" smtClean="0"/>
              <a:t> مسیر حرکت. </a:t>
            </a:r>
            <a:r>
              <a:rPr lang="en-US" dirty="0" smtClean="0"/>
              <a:t>Timescale</a:t>
            </a:r>
          </a:p>
          <a:p>
            <a:pPr algn="r" rtl="1">
              <a:buNone/>
            </a:pPr>
            <a:r>
              <a:rPr lang="fa-IR" dirty="0" smtClean="0"/>
              <a:t> </a:t>
            </a:r>
            <a:endParaRPr lang="en-US" dirty="0" smtClean="0"/>
          </a:p>
          <a:p>
            <a:pPr algn="r"/>
            <a:endParaRPr lang="en-US" dirty="0"/>
          </a:p>
        </p:txBody>
      </p:sp>
      <p:pic>
        <p:nvPicPr>
          <p:cNvPr id="4" name="s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b="1" dirty="0" smtClean="0"/>
              <a:t>انجام پرسش ها و طي مراحل زیر به فرد در تدوین اهداف با خصوصیات بالا ، کمک می کند 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r" rtl="1"/>
            <a:r>
              <a:rPr lang="fa-IR" dirty="0" smtClean="0"/>
              <a:t>در حال حاضر من کجا هستم؟ (تعیین نقاط قوت و ضعف- گرفتن بازخورد از دیگران- توجه به شاخص های عملکردی  خود- توجه به اولویت هایی که اثر فوری تری بر آینده ما دارند)</a:t>
            </a:r>
            <a:endParaRPr lang="en-US" dirty="0" smtClean="0"/>
          </a:p>
          <a:p>
            <a:pPr lvl="0" algn="r" rtl="1"/>
            <a:r>
              <a:rPr lang="fa-IR" dirty="0" smtClean="0"/>
              <a:t>می خواهم به کجا برسم؟ (تعیین جایگاهی که می خواهیم به آن برسیم- روشن کردن دلایل رسیدن به این جایگاه)</a:t>
            </a:r>
            <a:endParaRPr lang="en-US" dirty="0" smtClean="0"/>
          </a:p>
          <a:p>
            <a:pPr lvl="0" algn="r" rtl="1"/>
            <a:r>
              <a:rPr lang="fa-IR" dirty="0" smtClean="0"/>
              <a:t>چگونه می توانم به جایی که می خواهم برسم؟ (تعیین دقیق راه رسیدن به هدف و تعیین استراتژی با صرف وقت کافی برای آن)</a:t>
            </a:r>
            <a:endParaRPr lang="en-US" dirty="0" smtClean="0"/>
          </a:p>
          <a:p>
            <a:pPr lvl="0" algn="r" rtl="1"/>
            <a:r>
              <a:rPr lang="fa-IR" dirty="0" smtClean="0"/>
              <a:t>چه منابعی (دولتی، فردی، فرصت های آموزشی و غیره) می تواند به من کمک کند؟ </a:t>
            </a:r>
            <a:endParaRPr lang="en-US" dirty="0" smtClean="0"/>
          </a:p>
          <a:p>
            <a:pPr lvl="0" algn="r" rtl="1"/>
            <a:r>
              <a:rPr lang="fa-IR" dirty="0" smtClean="0"/>
              <a:t>چه چیزی می تواند مانع رسیدن و یا باعث کند شدن من برای رسیدن به هدفم شود؟</a:t>
            </a:r>
            <a:endParaRPr lang="en-US" dirty="0" smtClean="0"/>
          </a:p>
          <a:p>
            <a:pPr lvl="0" algn="r" rtl="1"/>
            <a:r>
              <a:rPr lang="fa-IR" dirty="0" smtClean="0"/>
              <a:t>چه زمانی می خواهم به موقعیت مورد نظرم دست یابم؟ (برنامه ریزی و زمان بندی برای رسیدن به هدف)</a:t>
            </a:r>
            <a:endParaRPr lang="en-US" dirty="0" smtClean="0"/>
          </a:p>
          <a:p>
            <a:pPr lvl="0" algn="r" rtl="1"/>
            <a:r>
              <a:rPr lang="fa-IR" dirty="0" smtClean="0"/>
              <a:t>مستند سازی و ثبت (ثبت و نوشتن کلیه مراحل بالا)</a:t>
            </a:r>
            <a:endParaRPr lang="en-US" dirty="0" smtClean="0"/>
          </a:p>
          <a:p>
            <a:pPr algn="r" rtl="1"/>
            <a:r>
              <a:rPr lang="ar-SA" dirty="0" smtClean="0"/>
              <a:t>تعیین شاخص هایی برای ارزیابی پيشرفت برنامه</a:t>
            </a:r>
            <a:endParaRPr lang="en-US" dirty="0"/>
          </a:p>
        </p:txBody>
      </p:sp>
      <p:pic>
        <p:nvPicPr>
          <p:cNvPr id="4" name="s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5516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466215" algn="l"/>
              </a:tabLst>
            </a:pPr>
            <a:r>
              <a:rPr lang="fa-IR" sz="2800" dirty="0" smtClean="0"/>
              <a:t>واما قابلیت انجام؟؟....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0" indent="0" algn="r" rtl="1">
              <a:buNone/>
            </a:pPr>
            <a:r>
              <a:rPr lang="ar-SA" sz="2800" dirty="0">
                <a:ea typeface="Times New Roman"/>
                <a:cs typeface="B Nazanin"/>
              </a:rPr>
              <a:t>با توجه به شرايط كنوني كه در ابتداي مسير استقرار و اجراي حاكميت باليني هستيم و با توجه به آن كه هنوز مهارت كافي براي تدوين «برنامه توسعه فردي» يا </a:t>
            </a:r>
            <a:r>
              <a:rPr lang="en-US" sz="2800" dirty="0">
                <a:ea typeface="Times New Roman"/>
                <a:cs typeface="B Nazanin"/>
              </a:rPr>
              <a:t>PDP</a:t>
            </a:r>
            <a:r>
              <a:rPr lang="ar-SA" sz="2800" dirty="0">
                <a:ea typeface="Times New Roman"/>
                <a:cs typeface="B Nazanin"/>
              </a:rPr>
              <a:t> را به تنهايي نداريم، </a:t>
            </a:r>
            <a:r>
              <a:rPr lang="ar-SA" sz="2800" b="1" dirty="0">
                <a:ea typeface="Times New Roman"/>
                <a:cs typeface="B Nazanin"/>
              </a:rPr>
              <a:t>مي توان</a:t>
            </a:r>
            <a:r>
              <a:rPr lang="fa-IR" sz="2800" b="1" dirty="0">
                <a:ea typeface="Times New Roman"/>
                <a:cs typeface="B Nazanin"/>
              </a:rPr>
              <a:t> هر يك از كاركنان با كمك مسوول مافوق خود،</a:t>
            </a:r>
            <a:r>
              <a:rPr lang="ar-SA" sz="2800" b="1" dirty="0">
                <a:ea typeface="Times New Roman"/>
                <a:cs typeface="B Nazanin"/>
              </a:rPr>
              <a:t> تدوين برنامه </a:t>
            </a:r>
            <a:r>
              <a:rPr lang="fa-IR" sz="2800" b="1" dirty="0">
                <a:ea typeface="Times New Roman"/>
                <a:cs typeface="B Nazanin"/>
              </a:rPr>
              <a:t>توسعه فردي را انجام داده و نقاط قوت، ضعف، تهديد ها و فرصت هاي خود را شناسايي (</a:t>
            </a:r>
            <a:r>
              <a:rPr lang="en-US" sz="2800" b="1" dirty="0" err="1">
                <a:ea typeface="Times New Roman"/>
                <a:cs typeface="B Nazanin"/>
              </a:rPr>
              <a:t>swot</a:t>
            </a:r>
            <a:r>
              <a:rPr lang="en-US" sz="2800" b="1" dirty="0">
                <a:ea typeface="Times New Roman"/>
                <a:cs typeface="B Nazanin"/>
              </a:rPr>
              <a:t> analysis</a:t>
            </a:r>
            <a:r>
              <a:rPr lang="fa-IR" sz="2800" b="1" dirty="0">
                <a:ea typeface="Times New Roman"/>
                <a:cs typeface="B Nazanin"/>
              </a:rPr>
              <a:t>) نموده و اهداف خود را براساس نياز هاي سازماني تعيين و مسير حركت بعدي خود را مشخص نموده و براي آن برنامه ريزي نمايند.</a:t>
            </a:r>
            <a:r>
              <a:rPr lang="fa-IR" sz="2800" dirty="0">
                <a:ea typeface="Times New Roman"/>
                <a:cs typeface="B Nazanin"/>
              </a:rPr>
              <a:t> هم چنين در فواصلي كه با يكديگر به توافق رسيده اند كه مي تواند هر سه ماهه يا شش ماهه باشد اجراي برنامه را مورد ارزيابي قرار داده و خط مشي بعدي را مشخص نمايند. </a:t>
            </a:r>
            <a:r>
              <a:rPr lang="en-US" sz="2800" dirty="0">
                <a:ea typeface="Times New Roman"/>
              </a:rPr>
              <a:t/>
            </a:r>
            <a:br>
              <a:rPr lang="en-US" sz="2800" dirty="0">
                <a:ea typeface="Times New Roman"/>
              </a:rPr>
            </a:br>
            <a:endParaRPr lang="en-US" sz="2800" dirty="0"/>
          </a:p>
        </p:txBody>
      </p:sp>
      <p:pic>
        <p:nvPicPr>
          <p:cNvPr id="4" name="s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442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" y="357167"/>
            <a:ext cx="9144000" cy="75724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یک نمونه و مثال از برنامه توسعه فردی (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Arial" pitchFamily="34" charset="0"/>
              </a:rPr>
              <a:t>PDp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1246188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1"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حیطه ای که نیاز دارم یاد بگیرم چیست؟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228600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فشار خون بالا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Yagut" pitchFamily="2" charset="-78"/>
            </a:endParaRPr>
          </a:p>
          <a:p>
            <a:pPr marL="0" marR="1246188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2"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چگونه می توانم این نیاز را برطرف کنم؟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228600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من می دانم که راهنمای بالینی در خصوص فشار خون چاپ شده است.    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Yagut" pitchFamily="2" charset="-78"/>
            </a:endParaRPr>
          </a:p>
          <a:p>
            <a:pPr marL="0" marR="1246188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3"/>
              <a:tabLst/>
              <a:defRPr/>
            </a:pPr>
            <a:r>
              <a:rPr kumimoji="0" lang="fa-I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هدفم از این یادگیری چیست؟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228600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کنترل فشارخون در راستای توصیه های راهنمای بالینی.  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Yagut" pitchFamily="2" charset="-78"/>
            </a:endParaRPr>
          </a:p>
          <a:p>
            <a:pPr marL="0" marR="1246188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4"/>
              <a:tabLst/>
              <a:defRPr/>
            </a:pPr>
            <a:r>
              <a:rPr kumimoji="0" lang="fa-I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اهداف مشخصی که می خواهم به آن ها دست یابم چیست؟    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228600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می خوام حد مطلوب فشارخون کنترل شده را در بيماران با فشار خون بالا بدانم- یک پروتکل برای تشخیص و بررسی فشارخون بنویسم- داروهای مناسب را براساس راهنمای بالینی به بیماران تجویز کنم    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Yagut" pitchFamily="2" charset="-78"/>
            </a:endParaRPr>
          </a:p>
          <a:p>
            <a:pPr marL="0" marR="1246188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5"/>
              <a:tabLst/>
              <a:defRPr/>
            </a:pPr>
            <a:r>
              <a:rPr kumimoji="0" lang="fa-I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چگونه می توانم به این اهداف برسم؟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228600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راهنمای بالینی فشار خون بالا را بخوانم- در جلسات و گردهمایی های درمانی مخصوص پزشکان عمومی شرکت کنم- نشست های کاربردی چند بخشی تدارک ببینم- با دیگر همکاران بر روی راهنمای های بالینی و دستورالعمل های جدید کار کنم.    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Yagut" pitchFamily="2" charset="-78"/>
            </a:endParaRPr>
          </a:p>
          <a:p>
            <a:pPr marL="0" marR="1246188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6"/>
              <a:tabLst/>
              <a:defRPr/>
            </a:pPr>
            <a:r>
              <a:rPr kumimoji="0" lang="fa-I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چگونه می توانم «برنامه توسعه فردي » خودم را ارزیابی کنم؟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228600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ممیزی و ارزیابی میزان فشارخون و نحوه کنترل آن در بیماران مبتلا به فشارخونی که تحت نظر من قرار دارند    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Yagut" pitchFamily="2" charset="-78"/>
            </a:endParaRPr>
          </a:p>
          <a:p>
            <a:pPr marL="0" marR="1246188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7"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fa-I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Arial" pitchFamily="34" charset="0"/>
              </a:rPr>
              <a:t>چگونه نشان دهم که این برنامه را پیاده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 </a:t>
            </a:r>
            <a:r>
              <a:rPr kumimoji="0" lang="fa-I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و اجرا کرده ام؟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228600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یک کپی از راهنمای بالینی نگه دارم- از نکات مورد علاقه و مهم در نشست ها و جلسات یادداشت برداشته و آن ها را نگه دارم- مستندات شرکت در جلسات و نشست ها را نشان دهم- یک کپی از دستورالعمل های تشخیص و بررسی فشارخون را نگهداری کنم- نتایج ممیزی و ارزیابی فشارخون بیماران را نشان دهم</a:t>
            </a: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.  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1246188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8"/>
              <a:tabLst/>
              <a:defRPr/>
            </a:pPr>
            <a:r>
              <a:rPr kumimoji="0" lang="fa-I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Titr" pitchFamily="2" charset="-78"/>
              </a:rPr>
              <a:t>معیار زمان سنجی من چیست؟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" pitchFamily="34" charset="0"/>
              <a:cs typeface="B Titr" pitchFamily="2" charset="-78"/>
            </a:endParaRPr>
          </a:p>
          <a:p>
            <a:pPr marL="0" marR="1246188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" pitchFamily="34" charset="0"/>
                <a:cs typeface="B Yagut" pitchFamily="2" charset="-78"/>
              </a:rPr>
              <a:t>سه ماه برای تدوین دستورالعمل و 12 ماه برای هدایت ممیزی بالینی بعد از اجرای دستورالعمل نياز دارم.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150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456384"/>
          </a:xfrm>
        </p:spPr>
        <p:txBody>
          <a:bodyPr/>
          <a:lstStyle/>
          <a:p>
            <a:r>
              <a:rPr lang="fa-IR" i="1" dirty="0" smtClean="0"/>
              <a:t>جمع بندی</a:t>
            </a:r>
            <a:br>
              <a:rPr lang="fa-IR" i="1" dirty="0" smtClean="0"/>
            </a:br>
            <a:r>
              <a:rPr lang="fa-IR" i="1" dirty="0" smtClean="0"/>
              <a:t>و</a:t>
            </a:r>
            <a:br>
              <a:rPr lang="fa-IR" i="1" dirty="0" smtClean="0"/>
            </a:br>
            <a:r>
              <a:rPr lang="fa-IR" i="1" dirty="0" smtClean="0"/>
              <a:t>نتیجه گیری</a:t>
            </a:r>
            <a:endParaRPr lang="en-US" i="1" dirty="0"/>
          </a:p>
        </p:txBody>
      </p:sp>
      <p:pic>
        <p:nvPicPr>
          <p:cNvPr id="5" name="s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93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05400" y="5943600"/>
            <a:ext cx="48768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itra" pitchFamily="2" charset="-78"/>
              </a:rPr>
              <a:t>با تشکر از توجه شما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itra" pitchFamily="2" charset="-78"/>
            </a:endParaRPr>
          </a:p>
        </p:txBody>
      </p:sp>
      <p:pic>
        <p:nvPicPr>
          <p:cNvPr id="36867" name="Picture 2" descr="C:\Users\home\Desktop\earth-in-h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7" y="897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988840"/>
            <a:ext cx="6934200" cy="1744960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fa-IR" sz="3600" i="1" dirty="0" smtClean="0">
                <a:solidFill>
                  <a:schemeClr val="tx1"/>
                </a:solidFill>
                <a:cs typeface="Yagut" pitchFamily="2" charset="-78"/>
              </a:rPr>
              <a:t>در کف دست زمين گوهر ناپيدايي است</a:t>
            </a:r>
            <a: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  <a:t/>
            </a:r>
            <a:b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</a:br>
            <a:r>
              <a:rPr lang="fa-IR" sz="3600" i="1" dirty="0" smtClean="0">
                <a:solidFill>
                  <a:schemeClr val="tx1"/>
                </a:solidFill>
                <a:cs typeface="Yagut" pitchFamily="2" charset="-78"/>
              </a:rPr>
              <a:t> </a:t>
            </a:r>
            <a:br>
              <a:rPr lang="fa-IR" sz="3600" i="1" dirty="0" smtClean="0">
                <a:solidFill>
                  <a:schemeClr val="tx1"/>
                </a:solidFill>
                <a:cs typeface="Yagut" pitchFamily="2" charset="-78"/>
              </a:rPr>
            </a:br>
            <a:r>
              <a:rPr lang="fa-IR" sz="3600" i="1" dirty="0" smtClean="0">
                <a:solidFill>
                  <a:schemeClr val="tx1"/>
                </a:solidFill>
                <a:cs typeface="Yagut" pitchFamily="2" charset="-78"/>
              </a:rPr>
              <a:t>که رسولان همه از تابش</a:t>
            </a:r>
            <a: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  <a:t/>
            </a:r>
            <a:b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</a:br>
            <a:r>
              <a:rPr lang="fa-IR" sz="3600" i="1" dirty="0" smtClean="0">
                <a:solidFill>
                  <a:schemeClr val="tx1"/>
                </a:solidFill>
                <a:cs typeface="Yagut" pitchFamily="2" charset="-78"/>
              </a:rPr>
              <a:t> آن خيره شدند</a:t>
            </a:r>
            <a: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  <a:t/>
            </a:r>
            <a:b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</a:br>
            <a: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  <a:t/>
            </a:r>
            <a:br>
              <a:rPr lang="en-US" sz="3600" i="1" dirty="0" smtClean="0">
                <a:solidFill>
                  <a:schemeClr val="tx1"/>
                </a:solidFill>
                <a:cs typeface="Yagut" pitchFamily="2" charset="-78"/>
              </a:rPr>
            </a:br>
            <a:r>
              <a:rPr lang="fa-IR" sz="3600" i="1" dirty="0" smtClean="0">
                <a:solidFill>
                  <a:schemeClr val="bg1"/>
                </a:solidFill>
                <a:cs typeface="Yagut" pitchFamily="2" charset="-78"/>
              </a:rPr>
              <a:t/>
            </a:r>
            <a:br>
              <a:rPr lang="fa-IR" sz="3600" i="1" dirty="0" smtClean="0">
                <a:solidFill>
                  <a:schemeClr val="bg1"/>
                </a:solidFill>
                <a:cs typeface="Yagut" pitchFamily="2" charset="-78"/>
              </a:rPr>
            </a:br>
            <a:endParaRPr lang="en-US" sz="3600" i="1" dirty="0">
              <a:solidFill>
                <a:schemeClr val="bg1"/>
              </a:solidFill>
              <a:cs typeface="Yagut" pitchFamily="2" charset="-7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5000" y="3048000"/>
            <a:ext cx="304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a-IR" sz="4000" i="1" dirty="0">
                <a:cs typeface="Yagut" pitchFamily="2" charset="-78"/>
              </a:rPr>
              <a:t>پي گوهر باشيم</a:t>
            </a:r>
            <a:endParaRPr lang="en-US" sz="4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695325" y="2436813"/>
            <a:ext cx="8091488" cy="3352800"/>
            <a:chOff x="543" y="1791"/>
            <a:chExt cx="6307" cy="2463"/>
          </a:xfrm>
        </p:grpSpPr>
        <p:sp>
          <p:nvSpPr>
            <p:cNvPr id="32778" name="Rectangle 3"/>
            <p:cNvSpPr>
              <a:spLocks noChangeArrowheads="1"/>
            </p:cNvSpPr>
            <p:nvPr/>
          </p:nvSpPr>
          <p:spPr bwMode="auto">
            <a:xfrm>
              <a:off x="645" y="1885"/>
              <a:ext cx="539" cy="2289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79" name="Freeform 4"/>
            <p:cNvSpPr>
              <a:spLocks/>
            </p:cNvSpPr>
            <p:nvPr/>
          </p:nvSpPr>
          <p:spPr bwMode="auto">
            <a:xfrm>
              <a:off x="543" y="1827"/>
              <a:ext cx="736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0" name="Rectangle 5"/>
            <p:cNvSpPr>
              <a:spLocks noChangeArrowheads="1"/>
            </p:cNvSpPr>
            <p:nvPr/>
          </p:nvSpPr>
          <p:spPr bwMode="auto">
            <a:xfrm>
              <a:off x="543" y="1791"/>
              <a:ext cx="736" cy="43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1" name="Freeform 6"/>
            <p:cNvSpPr>
              <a:spLocks/>
            </p:cNvSpPr>
            <p:nvPr/>
          </p:nvSpPr>
          <p:spPr bwMode="auto">
            <a:xfrm>
              <a:off x="543" y="4159"/>
              <a:ext cx="736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2" name="Rectangle 7"/>
            <p:cNvSpPr>
              <a:spLocks noChangeArrowheads="1"/>
            </p:cNvSpPr>
            <p:nvPr/>
          </p:nvSpPr>
          <p:spPr bwMode="auto">
            <a:xfrm>
              <a:off x="543" y="4210"/>
              <a:ext cx="736" cy="44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3" name="Rectangle 8"/>
            <p:cNvSpPr>
              <a:spLocks noChangeArrowheads="1"/>
            </p:cNvSpPr>
            <p:nvPr/>
          </p:nvSpPr>
          <p:spPr bwMode="auto">
            <a:xfrm>
              <a:off x="1509" y="1886"/>
              <a:ext cx="538" cy="2288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4" name="Freeform 9"/>
            <p:cNvSpPr>
              <a:spLocks/>
            </p:cNvSpPr>
            <p:nvPr/>
          </p:nvSpPr>
          <p:spPr bwMode="auto">
            <a:xfrm>
              <a:off x="1407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5" name="Rectangle 10"/>
            <p:cNvSpPr>
              <a:spLocks noChangeArrowheads="1"/>
            </p:cNvSpPr>
            <p:nvPr/>
          </p:nvSpPr>
          <p:spPr bwMode="auto">
            <a:xfrm>
              <a:off x="1407" y="1792"/>
              <a:ext cx="735" cy="43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6" name="Freeform 11"/>
            <p:cNvSpPr>
              <a:spLocks/>
            </p:cNvSpPr>
            <p:nvPr/>
          </p:nvSpPr>
          <p:spPr bwMode="auto">
            <a:xfrm>
              <a:off x="1407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7" name="Rectangle 12"/>
            <p:cNvSpPr>
              <a:spLocks noChangeArrowheads="1"/>
            </p:cNvSpPr>
            <p:nvPr/>
          </p:nvSpPr>
          <p:spPr bwMode="auto">
            <a:xfrm>
              <a:off x="1407" y="4210"/>
              <a:ext cx="735" cy="44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8" name="Rectangle 13"/>
            <p:cNvSpPr>
              <a:spLocks noChangeArrowheads="1"/>
            </p:cNvSpPr>
            <p:nvPr/>
          </p:nvSpPr>
          <p:spPr bwMode="auto">
            <a:xfrm>
              <a:off x="2422" y="1886"/>
              <a:ext cx="538" cy="2288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9" name="Freeform 14"/>
            <p:cNvSpPr>
              <a:spLocks/>
            </p:cNvSpPr>
            <p:nvPr/>
          </p:nvSpPr>
          <p:spPr bwMode="auto">
            <a:xfrm>
              <a:off x="2320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0" name="Rectangle 15"/>
            <p:cNvSpPr>
              <a:spLocks noChangeArrowheads="1"/>
            </p:cNvSpPr>
            <p:nvPr/>
          </p:nvSpPr>
          <p:spPr bwMode="auto">
            <a:xfrm>
              <a:off x="2320" y="1792"/>
              <a:ext cx="735" cy="43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1" name="Freeform 16"/>
            <p:cNvSpPr>
              <a:spLocks/>
            </p:cNvSpPr>
            <p:nvPr/>
          </p:nvSpPr>
          <p:spPr bwMode="auto">
            <a:xfrm>
              <a:off x="2320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2" name="Rectangle 17"/>
            <p:cNvSpPr>
              <a:spLocks noChangeArrowheads="1"/>
            </p:cNvSpPr>
            <p:nvPr/>
          </p:nvSpPr>
          <p:spPr bwMode="auto">
            <a:xfrm>
              <a:off x="2320" y="4210"/>
              <a:ext cx="735" cy="44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3" name="Rectangle 18"/>
            <p:cNvSpPr>
              <a:spLocks noChangeArrowheads="1"/>
            </p:cNvSpPr>
            <p:nvPr/>
          </p:nvSpPr>
          <p:spPr bwMode="auto">
            <a:xfrm>
              <a:off x="3334" y="1886"/>
              <a:ext cx="538" cy="2288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4" name="Freeform 19"/>
            <p:cNvSpPr>
              <a:spLocks/>
            </p:cNvSpPr>
            <p:nvPr/>
          </p:nvSpPr>
          <p:spPr bwMode="auto">
            <a:xfrm>
              <a:off x="3232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5" name="Rectangle 20"/>
            <p:cNvSpPr>
              <a:spLocks noChangeArrowheads="1"/>
            </p:cNvSpPr>
            <p:nvPr/>
          </p:nvSpPr>
          <p:spPr bwMode="auto">
            <a:xfrm>
              <a:off x="3232" y="1792"/>
              <a:ext cx="735" cy="43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6" name="Freeform 21"/>
            <p:cNvSpPr>
              <a:spLocks/>
            </p:cNvSpPr>
            <p:nvPr/>
          </p:nvSpPr>
          <p:spPr bwMode="auto">
            <a:xfrm>
              <a:off x="3232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7" name="Rectangle 22"/>
            <p:cNvSpPr>
              <a:spLocks noChangeArrowheads="1"/>
            </p:cNvSpPr>
            <p:nvPr/>
          </p:nvSpPr>
          <p:spPr bwMode="auto">
            <a:xfrm>
              <a:off x="3232" y="4210"/>
              <a:ext cx="735" cy="44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8" name="Rectangle 23"/>
            <p:cNvSpPr>
              <a:spLocks noChangeArrowheads="1"/>
            </p:cNvSpPr>
            <p:nvPr/>
          </p:nvSpPr>
          <p:spPr bwMode="auto">
            <a:xfrm>
              <a:off x="4294" y="1886"/>
              <a:ext cx="538" cy="2288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99" name="Freeform 24"/>
            <p:cNvSpPr>
              <a:spLocks/>
            </p:cNvSpPr>
            <p:nvPr/>
          </p:nvSpPr>
          <p:spPr bwMode="auto">
            <a:xfrm>
              <a:off x="4192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0" name="Rectangle 25"/>
            <p:cNvSpPr>
              <a:spLocks noChangeArrowheads="1"/>
            </p:cNvSpPr>
            <p:nvPr/>
          </p:nvSpPr>
          <p:spPr bwMode="auto">
            <a:xfrm>
              <a:off x="4192" y="1792"/>
              <a:ext cx="735" cy="43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1" name="Freeform 26"/>
            <p:cNvSpPr>
              <a:spLocks/>
            </p:cNvSpPr>
            <p:nvPr/>
          </p:nvSpPr>
          <p:spPr bwMode="auto">
            <a:xfrm>
              <a:off x="4192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2" name="Rectangle 27"/>
            <p:cNvSpPr>
              <a:spLocks noChangeArrowheads="1"/>
            </p:cNvSpPr>
            <p:nvPr/>
          </p:nvSpPr>
          <p:spPr bwMode="auto">
            <a:xfrm>
              <a:off x="4192" y="4210"/>
              <a:ext cx="735" cy="44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3" name="Rectangle 28"/>
            <p:cNvSpPr>
              <a:spLocks noChangeArrowheads="1"/>
            </p:cNvSpPr>
            <p:nvPr/>
          </p:nvSpPr>
          <p:spPr bwMode="auto">
            <a:xfrm>
              <a:off x="5158" y="1886"/>
              <a:ext cx="538" cy="2288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4" name="Freeform 29"/>
            <p:cNvSpPr>
              <a:spLocks/>
            </p:cNvSpPr>
            <p:nvPr/>
          </p:nvSpPr>
          <p:spPr bwMode="auto">
            <a:xfrm>
              <a:off x="5056" y="1828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5" name="Rectangle 30"/>
            <p:cNvSpPr>
              <a:spLocks noChangeArrowheads="1"/>
            </p:cNvSpPr>
            <p:nvPr/>
          </p:nvSpPr>
          <p:spPr bwMode="auto">
            <a:xfrm>
              <a:off x="5056" y="1792"/>
              <a:ext cx="735" cy="43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6" name="Freeform 31"/>
            <p:cNvSpPr>
              <a:spLocks/>
            </p:cNvSpPr>
            <p:nvPr/>
          </p:nvSpPr>
          <p:spPr bwMode="auto">
            <a:xfrm>
              <a:off x="5056" y="4159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7" name="Rectangle 32"/>
            <p:cNvSpPr>
              <a:spLocks noChangeArrowheads="1"/>
            </p:cNvSpPr>
            <p:nvPr/>
          </p:nvSpPr>
          <p:spPr bwMode="auto">
            <a:xfrm>
              <a:off x="5056" y="4210"/>
              <a:ext cx="735" cy="44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8" name="Rectangle 33"/>
            <p:cNvSpPr>
              <a:spLocks noChangeArrowheads="1"/>
            </p:cNvSpPr>
            <p:nvPr/>
          </p:nvSpPr>
          <p:spPr bwMode="auto">
            <a:xfrm>
              <a:off x="6021" y="1885"/>
              <a:ext cx="538" cy="2286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09" name="Freeform 34"/>
            <p:cNvSpPr>
              <a:spLocks/>
            </p:cNvSpPr>
            <p:nvPr/>
          </p:nvSpPr>
          <p:spPr bwMode="auto">
            <a:xfrm>
              <a:off x="5919" y="1827"/>
              <a:ext cx="735" cy="58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2147483647 h 8"/>
                <a:gd name="T4" fmla="*/ 2147483647 w 101"/>
                <a:gd name="T5" fmla="*/ 2147483647 h 8"/>
                <a:gd name="T6" fmla="*/ 2147483647 w 101"/>
                <a:gd name="T7" fmla="*/ 0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1"/>
                  </a:moveTo>
                  <a:lnTo>
                    <a:pt x="14" y="8"/>
                  </a:lnTo>
                  <a:lnTo>
                    <a:pt x="88" y="8"/>
                  </a:lnTo>
                  <a:lnTo>
                    <a:pt x="101" y="0"/>
                  </a:lnTo>
                  <a:lnTo>
                    <a:pt x="0" y="1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0" name="Rectangle 35"/>
            <p:cNvSpPr>
              <a:spLocks noChangeArrowheads="1"/>
            </p:cNvSpPr>
            <p:nvPr/>
          </p:nvSpPr>
          <p:spPr bwMode="auto">
            <a:xfrm>
              <a:off x="5919" y="1791"/>
              <a:ext cx="735" cy="43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1" name="Freeform 36"/>
            <p:cNvSpPr>
              <a:spLocks/>
            </p:cNvSpPr>
            <p:nvPr/>
          </p:nvSpPr>
          <p:spPr bwMode="auto">
            <a:xfrm>
              <a:off x="5919" y="4156"/>
              <a:ext cx="735" cy="59"/>
            </a:xfrm>
            <a:custGeom>
              <a:avLst/>
              <a:gdLst>
                <a:gd name="T0" fmla="*/ 0 w 101"/>
                <a:gd name="T1" fmla="*/ 2147483647 h 8"/>
                <a:gd name="T2" fmla="*/ 2147483647 w 101"/>
                <a:gd name="T3" fmla="*/ 0 h 8"/>
                <a:gd name="T4" fmla="*/ 2147483647 w 101"/>
                <a:gd name="T5" fmla="*/ 0 h 8"/>
                <a:gd name="T6" fmla="*/ 2147483647 w 101"/>
                <a:gd name="T7" fmla="*/ 2147483647 h 8"/>
                <a:gd name="T8" fmla="*/ 0 w 101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8"/>
                <a:gd name="T17" fmla="*/ 101 w 10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8">
                  <a:moveTo>
                    <a:pt x="0" y="7"/>
                  </a:moveTo>
                  <a:lnTo>
                    <a:pt x="14" y="0"/>
                  </a:lnTo>
                  <a:lnTo>
                    <a:pt x="88" y="0"/>
                  </a:lnTo>
                  <a:lnTo>
                    <a:pt x="101" y="8"/>
                  </a:lnTo>
                  <a:lnTo>
                    <a:pt x="0" y="7"/>
                  </a:lnTo>
                </a:path>
              </a:pathLst>
            </a:custGeom>
            <a:solidFill>
              <a:srgbClr val="FC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2" name="Rectangle 37"/>
            <p:cNvSpPr>
              <a:spLocks noChangeArrowheads="1"/>
            </p:cNvSpPr>
            <p:nvPr/>
          </p:nvSpPr>
          <p:spPr bwMode="auto">
            <a:xfrm>
              <a:off x="5919" y="4207"/>
              <a:ext cx="735" cy="44"/>
            </a:xfrm>
            <a:prstGeom prst="rect">
              <a:avLst/>
            </a:prstGeom>
            <a:solidFill>
              <a:srgbClr val="FD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3" name="Text Box 38"/>
            <p:cNvSpPr txBox="1">
              <a:spLocks noChangeArrowheads="1"/>
            </p:cNvSpPr>
            <p:nvPr/>
          </p:nvSpPr>
          <p:spPr bwMode="auto">
            <a:xfrm rot="-5399077">
              <a:off x="83" y="2779"/>
              <a:ext cx="1717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Patient &amp; </a:t>
              </a:r>
            </a:p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public</a:t>
              </a:r>
              <a:r>
                <a:rPr kumimoji="0" lang="en-GB" altLang="en-US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wis721 Blk B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altLang="en-US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involvement</a:t>
              </a:r>
              <a:endParaRPr kumimoji="0" lang="en-US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4" name="Text Box 39"/>
            <p:cNvSpPr txBox="1">
              <a:spLocks noChangeArrowheads="1"/>
            </p:cNvSpPr>
            <p:nvPr/>
          </p:nvSpPr>
          <p:spPr bwMode="auto">
            <a:xfrm rot="-5399077">
              <a:off x="821" y="2762"/>
              <a:ext cx="1978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Education &amp; Training</a:t>
              </a:r>
            </a:p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5" name="Text Box 40"/>
            <p:cNvSpPr txBox="1">
              <a:spLocks noChangeArrowheads="1"/>
            </p:cNvSpPr>
            <p:nvPr/>
          </p:nvSpPr>
          <p:spPr bwMode="auto">
            <a:xfrm rot="-5399077">
              <a:off x="1864" y="2768"/>
              <a:ext cx="1692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Risk Management</a:t>
              </a:r>
            </a:p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1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6" name="Text Box 41"/>
            <p:cNvSpPr txBox="1">
              <a:spLocks noChangeArrowheads="1"/>
            </p:cNvSpPr>
            <p:nvPr/>
          </p:nvSpPr>
          <p:spPr bwMode="auto">
            <a:xfrm rot="-5399077">
              <a:off x="2546" y="2885"/>
              <a:ext cx="18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Use of Information</a:t>
              </a:r>
              <a:r>
                <a:rPr kumimoji="0" lang="en-US" altLang="en-US" sz="2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	</a:t>
              </a:r>
            </a:p>
          </p:txBody>
        </p:sp>
        <p:sp>
          <p:nvSpPr>
            <p:cNvPr id="32817" name="Text Box 42"/>
            <p:cNvSpPr txBox="1">
              <a:spLocks noChangeArrowheads="1"/>
            </p:cNvSpPr>
            <p:nvPr/>
          </p:nvSpPr>
          <p:spPr bwMode="auto">
            <a:xfrm rot="-5399077">
              <a:off x="3949" y="2768"/>
              <a:ext cx="123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Clinical</a:t>
              </a:r>
              <a:endParaRPr kumimoji="0" lang="en-US" altLang="en-US" sz="21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Effectiveness</a:t>
              </a:r>
            </a:p>
          </p:txBody>
        </p:sp>
        <p:sp>
          <p:nvSpPr>
            <p:cNvPr id="32818" name="Text Box 43"/>
            <p:cNvSpPr txBox="1">
              <a:spLocks noChangeArrowheads="1"/>
            </p:cNvSpPr>
            <p:nvPr/>
          </p:nvSpPr>
          <p:spPr bwMode="auto">
            <a:xfrm rot="-5399077">
              <a:off x="4812" y="2763"/>
              <a:ext cx="1279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Clinical Audit</a:t>
              </a:r>
            </a:p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1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19" name="Text Box 44"/>
            <p:cNvSpPr txBox="1">
              <a:spLocks noChangeArrowheads="1"/>
            </p:cNvSpPr>
            <p:nvPr/>
          </p:nvSpPr>
          <p:spPr bwMode="auto">
            <a:xfrm rot="-5399077">
              <a:off x="5824" y="2718"/>
              <a:ext cx="1233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Staff &amp; Staff</a:t>
              </a:r>
            </a:p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Management</a:t>
              </a:r>
            </a:p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1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300038" y="100013"/>
            <a:ext cx="8520112" cy="2335212"/>
            <a:chOff x="234" y="74"/>
            <a:chExt cx="6641" cy="1716"/>
          </a:xfrm>
        </p:grpSpPr>
        <p:grpSp>
          <p:nvGrpSpPr>
            <p:cNvPr id="32772" name="Group 46"/>
            <p:cNvGrpSpPr>
              <a:grpSpLocks/>
            </p:cNvGrpSpPr>
            <p:nvPr/>
          </p:nvGrpSpPr>
          <p:grpSpPr bwMode="auto">
            <a:xfrm>
              <a:off x="234" y="74"/>
              <a:ext cx="6641" cy="1716"/>
              <a:chOff x="234" y="74"/>
              <a:chExt cx="6641" cy="1716"/>
            </a:xfrm>
          </p:grpSpPr>
          <p:sp>
            <p:nvSpPr>
              <p:cNvPr id="32774" name="Freeform 47"/>
              <p:cNvSpPr>
                <a:spLocks/>
              </p:cNvSpPr>
              <p:nvPr/>
            </p:nvSpPr>
            <p:spPr bwMode="auto">
              <a:xfrm>
                <a:off x="234" y="74"/>
                <a:ext cx="6641" cy="1477"/>
              </a:xfrm>
              <a:custGeom>
                <a:avLst/>
                <a:gdLst>
                  <a:gd name="T0" fmla="*/ 0 w 940"/>
                  <a:gd name="T1" fmla="*/ 2147483647 h 209"/>
                  <a:gd name="T2" fmla="*/ 2147483647 w 940"/>
                  <a:gd name="T3" fmla="*/ 0 h 209"/>
                  <a:gd name="T4" fmla="*/ 2147483647 w 940"/>
                  <a:gd name="T5" fmla="*/ 2147483647 h 209"/>
                  <a:gd name="T6" fmla="*/ 0 w 940"/>
                  <a:gd name="T7" fmla="*/ 2147483647 h 2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0"/>
                  <a:gd name="T13" fmla="*/ 0 h 209"/>
                  <a:gd name="T14" fmla="*/ 940 w 940"/>
                  <a:gd name="T15" fmla="*/ 209 h 2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0" h="209">
                    <a:moveTo>
                      <a:pt x="0" y="209"/>
                    </a:moveTo>
                    <a:lnTo>
                      <a:pt x="468" y="0"/>
                    </a:lnTo>
                    <a:lnTo>
                      <a:pt x="940" y="209"/>
                    </a:lnTo>
                    <a:lnTo>
                      <a:pt x="0" y="209"/>
                    </a:lnTo>
                  </a:path>
                </a:pathLst>
              </a:custGeom>
              <a:solidFill>
                <a:srgbClr val="FCF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775" name="Freeform 48"/>
              <p:cNvSpPr>
                <a:spLocks/>
              </p:cNvSpPr>
              <p:nvPr/>
            </p:nvSpPr>
            <p:spPr bwMode="auto">
              <a:xfrm>
                <a:off x="898" y="222"/>
                <a:ext cx="5313" cy="1179"/>
              </a:xfrm>
              <a:custGeom>
                <a:avLst/>
                <a:gdLst>
                  <a:gd name="T0" fmla="*/ 0 w 752"/>
                  <a:gd name="T1" fmla="*/ 2147483647 h 167"/>
                  <a:gd name="T2" fmla="*/ 2147483647 w 752"/>
                  <a:gd name="T3" fmla="*/ 0 h 167"/>
                  <a:gd name="T4" fmla="*/ 2147483647 w 752"/>
                  <a:gd name="T5" fmla="*/ 2147483647 h 167"/>
                  <a:gd name="T6" fmla="*/ 0 w 752"/>
                  <a:gd name="T7" fmla="*/ 2147483647 h 1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2"/>
                  <a:gd name="T13" fmla="*/ 0 h 167"/>
                  <a:gd name="T14" fmla="*/ 752 w 752"/>
                  <a:gd name="T15" fmla="*/ 167 h 1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2" h="167">
                    <a:moveTo>
                      <a:pt x="0" y="167"/>
                    </a:moveTo>
                    <a:lnTo>
                      <a:pt x="375" y="0"/>
                    </a:lnTo>
                    <a:lnTo>
                      <a:pt x="752" y="167"/>
                    </a:lnTo>
                    <a:lnTo>
                      <a:pt x="0" y="167"/>
                    </a:lnTo>
                  </a:path>
                </a:pathLst>
              </a:custGeom>
              <a:solidFill>
                <a:srgbClr val="FDFF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776" name="Rectangle 49"/>
              <p:cNvSpPr>
                <a:spLocks noChangeArrowheads="1"/>
              </p:cNvSpPr>
              <p:nvPr/>
            </p:nvSpPr>
            <p:spPr bwMode="auto">
              <a:xfrm>
                <a:off x="234" y="1551"/>
                <a:ext cx="6641" cy="35"/>
              </a:xfrm>
              <a:prstGeom prst="rect">
                <a:avLst/>
              </a:prstGeom>
              <a:solidFill>
                <a:srgbClr val="FD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777" name="Freeform 50"/>
              <p:cNvSpPr>
                <a:spLocks/>
              </p:cNvSpPr>
              <p:nvPr/>
            </p:nvSpPr>
            <p:spPr bwMode="auto">
              <a:xfrm>
                <a:off x="292" y="1586"/>
                <a:ext cx="6541" cy="204"/>
              </a:xfrm>
              <a:custGeom>
                <a:avLst/>
                <a:gdLst>
                  <a:gd name="T0" fmla="*/ 0 w 926"/>
                  <a:gd name="T1" fmla="*/ 0 h 29"/>
                  <a:gd name="T2" fmla="*/ 2147483647 w 926"/>
                  <a:gd name="T3" fmla="*/ 0 h 29"/>
                  <a:gd name="T4" fmla="*/ 2147483647 w 926"/>
                  <a:gd name="T5" fmla="*/ 2147483647 h 29"/>
                  <a:gd name="T6" fmla="*/ 2147483647 w 926"/>
                  <a:gd name="T7" fmla="*/ 2147483647 h 29"/>
                  <a:gd name="T8" fmla="*/ 0 w 926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6"/>
                  <a:gd name="T16" fmla="*/ 0 h 29"/>
                  <a:gd name="T17" fmla="*/ 926 w 92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6" h="29">
                    <a:moveTo>
                      <a:pt x="0" y="0"/>
                    </a:moveTo>
                    <a:lnTo>
                      <a:pt x="926" y="0"/>
                    </a:lnTo>
                    <a:lnTo>
                      <a:pt x="908" y="29"/>
                    </a:lnTo>
                    <a:lnTo>
                      <a:pt x="6" y="2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CF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773" name="Text Box 51"/>
            <p:cNvSpPr txBox="1">
              <a:spLocks noChangeArrowheads="1"/>
            </p:cNvSpPr>
            <p:nvPr/>
          </p:nvSpPr>
          <p:spPr bwMode="auto">
            <a:xfrm>
              <a:off x="2858" y="816"/>
              <a:ext cx="1406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352" tIns="39676" rIns="79352" bIns="39676">
              <a:spAutoFit/>
            </a:bodyPr>
            <a:lstStyle>
              <a:lvl1pPr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793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793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64C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Arial" panose="020B0604020202020204" pitchFamily="34" charset="0"/>
                </a:rPr>
                <a:t>حاکمیت بالینی</a:t>
              </a:r>
              <a:endPara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64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s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390" y="5854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64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85750"/>
            <a:ext cx="8229600" cy="5508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a-IR" sz="3600" dirty="0" smtClean="0">
                <a:solidFill>
                  <a:srgbClr val="FFFF00"/>
                </a:solidFill>
              </a:rPr>
              <a:t>مشارکت عمومی و بیماران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Patient and public involvement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412875"/>
            <a:ext cx="8097837" cy="50165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dirty="0" smtClean="0"/>
              <a:t>مشاوره به بیماران و مدیریت خدمات ارتباطی (</a:t>
            </a:r>
            <a:r>
              <a:rPr lang="en-US" dirty="0" smtClean="0"/>
              <a:t>PALS</a:t>
            </a:r>
            <a:r>
              <a:rPr lang="fa-IR" dirty="0" smtClean="0"/>
              <a:t>)</a:t>
            </a:r>
          </a:p>
          <a:p>
            <a:pPr rtl="1" eaLnBrk="1" hangingPunct="1">
              <a:buFont typeface="Wingdings" panose="05000000000000000000" pitchFamily="2" charset="2"/>
              <a:buNone/>
              <a:defRPr/>
            </a:pPr>
            <a:r>
              <a:rPr lang="en-GB" sz="2800" dirty="0" smtClean="0">
                <a:solidFill>
                  <a:srgbClr val="FFFF00"/>
                </a:solidFill>
              </a:rPr>
              <a:t>Patient Advice and Liaison Service</a:t>
            </a:r>
            <a:endParaRPr lang="fa-IR" sz="2800" dirty="0" smtClean="0">
              <a:solidFill>
                <a:srgbClr val="FFFF00"/>
              </a:solidFill>
            </a:endParaRPr>
          </a:p>
          <a:p>
            <a:pPr algn="r" rtl="1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patient forum in practice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 smtClean="0"/>
          </a:p>
          <a:p>
            <a:pPr algn="r" rtl="1" eaLnBrk="1" hangingPunct="1">
              <a:defRPr/>
            </a:pPr>
            <a:r>
              <a:rPr lang="fa-IR" dirty="0" smtClean="0"/>
              <a:t> بیماربعنوان شریک                   </a:t>
            </a:r>
            <a:r>
              <a:rPr lang="en-GB" dirty="0" smtClean="0">
                <a:solidFill>
                  <a:srgbClr val="FFFF00"/>
                </a:solidFill>
              </a:rPr>
              <a:t>Patient is partner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dirty="0" smtClean="0"/>
          </a:p>
          <a:p>
            <a:pPr algn="r" rtl="1" eaLnBrk="1" hangingPunct="1">
              <a:defRPr/>
            </a:pPr>
            <a:r>
              <a:rPr lang="fa-IR" dirty="0" smtClean="0"/>
              <a:t>فرهنگ انعطاف پذیر و مشارکتی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800" dirty="0" smtClean="0">
                <a:solidFill>
                  <a:srgbClr val="FFFF00"/>
                </a:solidFill>
              </a:rPr>
              <a:t>Open and participative culture</a:t>
            </a:r>
          </a:p>
        </p:txBody>
      </p:sp>
      <p:pic>
        <p:nvPicPr>
          <p:cNvPr id="2" name="s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81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483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58" grpId="0" autoUpdateAnimBg="0"/>
      <p:bldP spid="4505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4143404"/>
          </a:xfrm>
        </p:spPr>
        <p:txBody>
          <a:bodyPr>
            <a:normAutofit/>
          </a:bodyPr>
          <a:lstStyle/>
          <a:p>
            <a:pPr algn="ctr"/>
            <a:r>
              <a:rPr lang="fa-IR" dirty="0" smtClean="0"/>
              <a:t>«بيماران در طي حضورشان در سيستم سلامت حق دارند كه با احترام و صداقت با آن ها رفتار شده و در هر جا كه امكان داشته باشد، بتوانند در تصميم گيري در مورد درمانشان، شريك </a:t>
            </a:r>
            <a:r>
              <a:rPr lang="fa-IR" dirty="0" smtClean="0"/>
              <a:t>شوند»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s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3643338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>
                <a:latin typeface="Calibri"/>
                <a:ea typeface="Times New Roman"/>
                <a:cs typeface="B Nazanin"/>
              </a:rPr>
              <a:t> با توجه به اينكه مشاركت افراد امري داوطلبانه است كه تا زماني كه متضمن منافع فردي و يا جمعي آنان نشود، محقق نخواهد شد ، لذا تبيين شفاف خط مشي ها و سياست ها و درك متقابل مردم و جامعه از برنامه ها و طرح هاي نظام سلامت ،  از اصول درگير نمودن و جلب مشاركت فعال مردم محسوب مي شود كه منجر به مشاركت طولاني مدت طرفين خواهد شد.</a:t>
            </a:r>
            <a:endParaRPr lang="en-US" sz="2800" dirty="0"/>
          </a:p>
        </p:txBody>
      </p:sp>
      <p:pic>
        <p:nvPicPr>
          <p:cNvPr id="4" name="s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</a:t>
            </a:r>
            <a:r>
              <a:rPr lang="fa-IR" dirty="0" smtClean="0"/>
              <a:t>فوايد مشاركت بيماران و جامعه 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افزايش رضايتمندي وجلب اعتماد بيشتر مددجويان </a:t>
            </a:r>
          </a:p>
          <a:p>
            <a:pPr algn="r" rtl="1"/>
            <a:r>
              <a:rPr lang="fa-IR" dirty="0" smtClean="0"/>
              <a:t>كاهش اضطراب و هيجانات بیماران </a:t>
            </a:r>
          </a:p>
          <a:p>
            <a:pPr algn="r" rtl="1"/>
            <a:r>
              <a:rPr lang="fa-IR" dirty="0" smtClean="0"/>
              <a:t>ارتباط مثبت و بهتر متخصصان </a:t>
            </a:r>
          </a:p>
          <a:p>
            <a:pPr algn="r" rtl="1"/>
            <a:r>
              <a:rPr lang="fa-IR" dirty="0" smtClean="0"/>
              <a:t>و اثرات پایا ومثبت بر سلامتي </a:t>
            </a:r>
          </a:p>
          <a:p>
            <a:pPr algn="r" rtl="1">
              <a:buNone/>
            </a:pPr>
            <a:r>
              <a:rPr lang="fa-IR" dirty="0" smtClean="0"/>
              <a:t>    </a:t>
            </a:r>
            <a:r>
              <a:rPr lang="fa-IR" dirty="0" smtClean="0">
                <a:solidFill>
                  <a:srgbClr val="FF0000"/>
                </a:solidFill>
              </a:rPr>
              <a:t>ازطرفی ارزش افزوده ناشي از مشاركت بيماران و عموم مردم در برنامه ريزي و ارائه خدمات سلامت سبب :</a:t>
            </a:r>
          </a:p>
          <a:p>
            <a:pPr algn="r" rtl="1"/>
            <a:r>
              <a:rPr lang="fa-IR" dirty="0" smtClean="0"/>
              <a:t>دریافت نقطه نظرات متفاوت مشتريان در ارتباط با يك موضوع يكسان</a:t>
            </a:r>
          </a:p>
          <a:p>
            <a:pPr algn="r" rtl="1"/>
            <a:r>
              <a:rPr lang="fa-IR" dirty="0" smtClean="0"/>
              <a:t>تصميم گيري بهتر ناشي از دسترسی به  ديدگاههاي متفاوت </a:t>
            </a:r>
          </a:p>
          <a:p>
            <a:pPr algn="r" rtl="1"/>
            <a:r>
              <a:rPr lang="fa-IR" dirty="0" smtClean="0"/>
              <a:t>بهبود خدمات  </a:t>
            </a:r>
          </a:p>
          <a:p>
            <a:pPr algn="r" rtl="1"/>
            <a:r>
              <a:rPr lang="fa-IR" dirty="0" smtClean="0"/>
              <a:t>و ارتقاء شغلي بيشتر كاركنان ناشي از بازخورد مثبت  مي شود</a:t>
            </a:r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  <p:pic>
        <p:nvPicPr>
          <p:cNvPr id="2" name="s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16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fa-IR" dirty="0" smtClean="0"/>
              <a:t>چه كسي/كساني را مشاركت دهيم ؟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>
              <a:buNone/>
            </a:pPr>
            <a:r>
              <a:rPr lang="fa-IR" dirty="0" smtClean="0"/>
              <a:t>        اينكه </a:t>
            </a:r>
          </a:p>
          <a:p>
            <a:pPr algn="r" rtl="1"/>
            <a:r>
              <a:rPr lang="fa-IR" dirty="0" smtClean="0"/>
              <a:t>از كجا شروع كنيم ،</a:t>
            </a:r>
          </a:p>
          <a:p>
            <a:pPr algn="r" rtl="1"/>
            <a:r>
              <a:rPr lang="fa-IR" dirty="0" smtClean="0"/>
              <a:t> چه افرادي را درگير نماييم </a:t>
            </a:r>
          </a:p>
          <a:p>
            <a:pPr algn="r" rtl="1"/>
            <a:r>
              <a:rPr lang="fa-IR" dirty="0" smtClean="0"/>
              <a:t>و در چه فرايند هايي و به چه نحوي آنان را دخيل كنيم، </a:t>
            </a:r>
          </a:p>
          <a:p>
            <a:pPr algn="r" rtl="1">
              <a:buNone/>
            </a:pPr>
            <a:r>
              <a:rPr lang="fa-IR" dirty="0" smtClean="0"/>
              <a:t>                        بسيار حائز اهميت است . </a:t>
            </a:r>
          </a:p>
          <a:p>
            <a:pPr algn="r" rtl="1">
              <a:buNone/>
            </a:pPr>
            <a:endParaRPr lang="fa-IR" dirty="0" smtClean="0"/>
          </a:p>
          <a:p>
            <a:pPr algn="ctr" rtl="1">
              <a:buNone/>
            </a:pPr>
            <a:r>
              <a:rPr lang="fa-IR" sz="2800" dirty="0" smtClean="0">
                <a:solidFill>
                  <a:srgbClr val="00B050"/>
                </a:solidFill>
              </a:rPr>
              <a:t>از آنجا كه مشاركت به معناي ايجاد فرصت براي افراد يا گروهها جهت شركت در تصميم گيري بمنظور دستيابي به هدف مشخص و معين است،  لذا هر گونه فعاليتي در حيطه مشاركت جامعه و بيمار بايستي داراي </a:t>
            </a:r>
            <a:r>
              <a:rPr lang="fa-IR" sz="2800" dirty="0" smtClean="0">
                <a:solidFill>
                  <a:srgbClr val="FF0000"/>
                </a:solidFill>
              </a:rPr>
              <a:t>هدف شفاف و واضح </a:t>
            </a:r>
            <a:r>
              <a:rPr lang="fa-IR" sz="2800" dirty="0" smtClean="0">
                <a:solidFill>
                  <a:srgbClr val="00B050"/>
                </a:solidFill>
              </a:rPr>
              <a:t>باشد .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4" name="s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516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</a:t>
            </a:r>
            <a:r>
              <a:rPr lang="fa-IR" dirty="0" smtClean="0"/>
              <a:t>چگونگي مشاركت افراد يا جامعه 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r" rtl="1"/>
            <a:r>
              <a:rPr lang="fa-IR" sz="2800" dirty="0" smtClean="0"/>
              <a:t>روشهاي كمي نظير مطالعات پيمايشي  گر چه بسیار ارزشمند است ولی  تصاوير مقطعي از عقايد بيماران بدست مي دهد و نيازمند طراحي و مديريت دقيق اجرايي جهت دستيابي به نتايج است .</a:t>
            </a:r>
            <a:endParaRPr lang="en-US" sz="2800" dirty="0" smtClean="0"/>
          </a:p>
          <a:p>
            <a:pPr lvl="0" algn="r" rtl="1"/>
            <a:r>
              <a:rPr lang="fa-IR" sz="2800" dirty="0" smtClean="0"/>
              <a:t>روشهاي كيفي شامل گروههاي متمركز و مصاحبه نیز  مي تواند داده هاي بسیار مناسبی را در خصوص ارزشها ، عقايد و باور  بيماران بدست دهد .</a:t>
            </a:r>
            <a:endParaRPr lang="en-US" sz="2800" dirty="0" smtClean="0"/>
          </a:p>
          <a:p>
            <a:pPr lvl="0" algn="r" rtl="1"/>
            <a:r>
              <a:rPr lang="fa-IR" sz="2800" dirty="0" smtClean="0"/>
              <a:t>تركيبي از روشهاي فوق كه بنا به نظر محققین بر حسب  نياز در بسیاری موارد مي تواند كاربرد داشته باشد .</a:t>
            </a:r>
            <a:endParaRPr lang="en-US" sz="2800" dirty="0" smtClean="0"/>
          </a:p>
          <a:p>
            <a:pPr algn="r" rtl="1"/>
            <a:r>
              <a:rPr lang="en-US" sz="2800" dirty="0" smtClean="0"/>
              <a:t>Experience Based Design ( EBD )</a:t>
            </a:r>
            <a:r>
              <a:rPr lang="ar-SA" sz="2800" dirty="0" smtClean="0"/>
              <a:t> ، طراحي مبتني بر تجربه است و ابزار جامعي جهت حمايت از بيماران و كاركناني كه تمايل به مشاركت در تامين ايمني ، كيفيت و بهبود ارائه خدمات دارند ، بشمار مي رود . </a:t>
            </a:r>
            <a:endParaRPr lang="en-US" sz="2800" dirty="0"/>
          </a:p>
        </p:txBody>
      </p:sp>
      <p:pic>
        <p:nvPicPr>
          <p:cNvPr id="4" name="s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003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ie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</TotalTime>
  <Words>1925</Words>
  <Application>Microsoft Office PowerPoint</Application>
  <PresentationFormat>On-screen Show (4:3)</PresentationFormat>
  <Paragraphs>165</Paragraphs>
  <Slides>27</Slides>
  <Notes>4</Notes>
  <HiddenSlides>0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B Nazanin</vt:lpstr>
      <vt:lpstr>B Titr</vt:lpstr>
      <vt:lpstr>B Yagut</vt:lpstr>
      <vt:lpstr>Calibri</vt:lpstr>
      <vt:lpstr>Century Schoolbook</vt:lpstr>
      <vt:lpstr>Garamond</vt:lpstr>
      <vt:lpstr>Mitra</vt:lpstr>
      <vt:lpstr>Swis721 Blk BT</vt:lpstr>
      <vt:lpstr>Times New Roman</vt:lpstr>
      <vt:lpstr>Wingdings</vt:lpstr>
      <vt:lpstr>Wingdings 2</vt:lpstr>
      <vt:lpstr>Yagut</vt:lpstr>
      <vt:lpstr>1_Stream</vt:lpstr>
      <vt:lpstr>Oriel</vt:lpstr>
      <vt:lpstr>PowerPoint Presentation</vt:lpstr>
      <vt:lpstr>حاکمیت بالینی </vt:lpstr>
      <vt:lpstr>PowerPoint Presentation</vt:lpstr>
      <vt:lpstr>مشارکت عمومی و بیماران Patient and public involvement</vt:lpstr>
      <vt:lpstr>«بيماران در طي حضورشان در سيستم سلامت حق دارند كه با احترام و صداقت با آن ها رفتار شده و در هر جا كه امكان داشته باشد، بتوانند در تصميم گيري در مورد درمانشان، شريك شوند»  </vt:lpstr>
      <vt:lpstr> با توجه به اينكه مشاركت افراد امري داوطلبانه است كه تا زماني كه متضمن منافع فردي و يا جمعي آنان نشود، محقق نخواهد شد ، لذا تبيين شفاف خط مشي ها و سياست ها و درك متقابل مردم و جامعه از برنامه ها و طرح هاي نظام سلامت ،  از اصول درگير نمودن و جلب مشاركت فعال مردم محسوب مي شود كه منجر به مشاركت طولاني مدت طرفين خواهد شد.</vt:lpstr>
      <vt:lpstr> فوايد مشاركت بيماران و جامعه : </vt:lpstr>
      <vt:lpstr> چه كسي/كساني را مشاركت دهيم ؟  </vt:lpstr>
      <vt:lpstr> چگونگي مشاركت افراد يا جامعه : </vt:lpstr>
      <vt:lpstr>Patient Information </vt:lpstr>
      <vt:lpstr>Patient Reported Outcome </vt:lpstr>
      <vt:lpstr>Patient Advice and Liaison Services  -PALS </vt:lpstr>
      <vt:lpstr>در نهایت فرهنگ سازي و تقويت باور كاركنان و مديران در ارتباط با موارد ذيل بر تحكيم مباني مشاركت بيمار و جامعه مي افزايد : </vt:lpstr>
      <vt:lpstr>  برای تحقق چنین اهدافی نیاز به ساز و کارهای زیر داریم: </vt:lpstr>
      <vt:lpstr>  آموزش و مهارت آموزي  Education &amp; Training</vt:lpstr>
      <vt:lpstr>آموزش و یادگیری Education and Training</vt:lpstr>
      <vt:lpstr>آموزش، مهارت آموزی و توسعه دانش پرسنلی یک فرایند ادغام یافته در حاکمیت بالینی است. این امر نه فقط به پرسنل برای ارتقای مهارت هایشان کمک می کند بلکه باعث کمک و حمایت  از آن ها برای انجام کار به شيوه هاي مختلف می شود</vt:lpstr>
      <vt:lpstr>هدف كليه برنامه هاي آموزشي كاركنان شامل موارد زير است:  </vt:lpstr>
      <vt:lpstr>چیست؟Personnal Development Plan برنامه توسعه فردی و یا </vt:lpstr>
      <vt:lpstr>اجزای «برنامه توسعه فردی» چیست؟ </vt:lpstr>
      <vt:lpstr>اهداف برنامه توسعه فردی لازم است  دارای خصوصیات زیر باشد که نامیده می شود.SMART به اختصار</vt:lpstr>
      <vt:lpstr>مراحل تدوین «برنامه توسعه فردی» : </vt:lpstr>
      <vt:lpstr>انجام پرسش ها و طي مراحل زیر به فرد در تدوین اهداف با خصوصیات بالا ، کمک می کند : </vt:lpstr>
      <vt:lpstr>واما قابلیت انجام؟؟....</vt:lpstr>
      <vt:lpstr>PowerPoint Presentation</vt:lpstr>
      <vt:lpstr>جمع بندی و نتیجه گیری</vt:lpstr>
      <vt:lpstr>در کف دست زمين گوهر ناپيدايي است   که رسولان همه از تابش  آن خيره شدند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حاکمیت بالینی</dc:title>
  <dc:creator>V</dc:creator>
  <cp:lastModifiedBy>Moorche</cp:lastModifiedBy>
  <cp:revision>45</cp:revision>
  <dcterms:created xsi:type="dcterms:W3CDTF">2012-10-01T19:22:50Z</dcterms:created>
  <dcterms:modified xsi:type="dcterms:W3CDTF">2020-10-13T16:17:44Z</dcterms:modified>
</cp:coreProperties>
</file>